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D1F83A-3E52-485D-9272-FBA9A3736E38}" v="2" dt="2020-06-04T06:26:28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26" y="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5a6bcf10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5a6bcf10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53571b73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53571b737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6f3a2a8c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6f3a2a8c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5a6bcf10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5a6bcf10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6f3a2a8c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6f3a2a8c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6f3a2a8c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6f3a2a8c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6f3a2a8c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6f3a2a8c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5a6bcf10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5a6bcf10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6f3a2a8c5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86f3a2a8c5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86f3a2a8c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86f3a2a8c5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5a6bcf10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5a6bcf10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7339d12b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87339d12b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8709b4c6c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8709b4c6c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87339d12b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87339d12bb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87339d12b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87339d12b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87ff977a0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87ff977a0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7339d12b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87339d12b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87339d12bb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87339d12bb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86f3a2a8c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86f3a2a8c5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5a6bcf1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5a6bcf1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709b4c6c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709b4c6c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6e4472bd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6e4472bd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53571b73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53571b73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53571b73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53571b73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6e4472bd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6e4472bd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53571b73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53571b73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41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jpeg"/><Relationship Id="rId5" Type="http://schemas.openxmlformats.org/officeDocument/2006/relationships/image" Target="../media/image58.jp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49175" y="1924975"/>
            <a:ext cx="5586600" cy="7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9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9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i="1">
                <a:solidFill>
                  <a:srgbClr val="980000"/>
                </a:solidFill>
              </a:rPr>
              <a:t>K</a:t>
            </a:r>
            <a:r>
              <a:rPr lang="en" sz="3900" i="1">
                <a:solidFill>
                  <a:srgbClr val="FF0000"/>
                </a:solidFill>
              </a:rPr>
              <a:t>I</a:t>
            </a:r>
            <a:r>
              <a:rPr lang="en" sz="3900" i="1">
                <a:solidFill>
                  <a:srgbClr val="FF9900"/>
                </a:solidFill>
              </a:rPr>
              <a:t>N</a:t>
            </a:r>
            <a:r>
              <a:rPr lang="en" sz="3900" i="1">
                <a:solidFill>
                  <a:srgbClr val="FFFF00"/>
                </a:solidFill>
              </a:rPr>
              <a:t>D</a:t>
            </a:r>
            <a:r>
              <a:rPr lang="en" sz="3900" i="1">
                <a:solidFill>
                  <a:srgbClr val="00FF00"/>
                </a:solidFill>
              </a:rPr>
              <a:t>E</a:t>
            </a:r>
            <a:r>
              <a:rPr lang="en" sz="3900" i="1">
                <a:solidFill>
                  <a:srgbClr val="00FFFF"/>
                </a:solidFill>
              </a:rPr>
              <a:t>R</a:t>
            </a:r>
            <a:r>
              <a:rPr lang="en" sz="3900" i="1">
                <a:solidFill>
                  <a:srgbClr val="4A86E8"/>
                </a:solidFill>
              </a:rPr>
              <a:t>G</a:t>
            </a:r>
            <a:r>
              <a:rPr lang="en" sz="3900" i="1">
                <a:solidFill>
                  <a:srgbClr val="0000FF"/>
                </a:solidFill>
              </a:rPr>
              <a:t>A</a:t>
            </a:r>
            <a:r>
              <a:rPr lang="en" sz="3900" i="1">
                <a:solidFill>
                  <a:srgbClr val="9900FF"/>
                </a:solidFill>
              </a:rPr>
              <a:t>R</a:t>
            </a:r>
            <a:r>
              <a:rPr lang="en" sz="3900" i="1">
                <a:solidFill>
                  <a:srgbClr val="FF00FF"/>
                </a:solidFill>
              </a:rPr>
              <a:t>T</a:t>
            </a:r>
            <a:r>
              <a:rPr lang="en" sz="3900" i="1">
                <a:solidFill>
                  <a:srgbClr val="FF0000"/>
                </a:solidFill>
              </a:rPr>
              <a:t>E</a:t>
            </a:r>
            <a:r>
              <a:rPr lang="en" sz="3900" i="1">
                <a:solidFill>
                  <a:srgbClr val="980000"/>
                </a:solidFill>
              </a:rPr>
              <a:t>N</a:t>
            </a:r>
            <a:endParaRPr sz="3900" i="1">
              <a:solidFill>
                <a:srgbClr val="980000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5424000" y="2753050"/>
            <a:ext cx="3720000" cy="18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i="1">
                <a:solidFill>
                  <a:srgbClr val="FFFFFF"/>
                </a:solidFill>
              </a:rPr>
              <a:t>SCHOLASTIC ACADEMY FOR</a:t>
            </a:r>
            <a:endParaRPr sz="1900" b="1" i="1">
              <a:solidFill>
                <a:srgbClr val="FFFFFF"/>
              </a:solidFill>
            </a:endParaRPr>
          </a:p>
          <a:p>
            <a:pPr marL="1016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i="1">
                <a:solidFill>
                  <a:srgbClr val="FFFFFF"/>
                </a:solidFill>
              </a:rPr>
              <a:t>ACADEMIC EXCELLENCE</a:t>
            </a:r>
            <a:endParaRPr sz="1900" b="1" i="1">
              <a:solidFill>
                <a:srgbClr val="FFFFFF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8550" y="3506250"/>
            <a:ext cx="1832525" cy="1087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633350" y="1293575"/>
            <a:ext cx="1740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</a:rPr>
              <a:t>2019-2020</a:t>
            </a:r>
            <a:endParaRPr sz="2400" b="1">
              <a:solidFill>
                <a:srgbClr val="FFFFFF"/>
              </a:solidFill>
            </a:endParaRPr>
          </a:p>
        </p:txBody>
      </p:sp>
      <p:pic>
        <p:nvPicPr>
          <p:cNvPr id="2" name="Oldies50s-LouisArmstrong-whatAWonderfulWorld">
            <a:hlinkClick r:id="" action="ppaction://media"/>
            <a:extLst>
              <a:ext uri="{FF2B5EF4-FFF2-40B4-BE49-F238E27FC236}">
                <a16:creationId xmlns:a16="http://schemas.microsoft.com/office/drawing/2014/main" id="{3FC1A070-B70B-43B7-AFA1-AA092A9E32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4986669"/>
            <a:ext cx="225783" cy="225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 advTm="5886">
        <p:fade/>
      </p:transition>
    </mc:Choice>
    <mc:Fallback xmlns="">
      <p:transition spd="slow" advTm="58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949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925" y="43575"/>
            <a:ext cx="3126252" cy="399625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/>
        </p:nvSpPr>
        <p:spPr>
          <a:xfrm>
            <a:off x="6206050" y="3977525"/>
            <a:ext cx="5352900" cy="11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highlight>
                  <a:srgbClr val="FFFFFF"/>
                </a:highlight>
              </a:rPr>
              <a:t>Savannah and Ajahni</a:t>
            </a:r>
            <a:endParaRPr sz="1800" b="1" i="1">
              <a:highlight>
                <a:srgbClr val="FFFFFF"/>
              </a:highlight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1006100" y="3725675"/>
            <a:ext cx="4282800" cy="16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highlight>
                  <a:srgbClr val="FFFFFF"/>
                </a:highlight>
              </a:rPr>
              <a:t>We learned to make new friends.</a:t>
            </a:r>
            <a:endParaRPr sz="2000" b="1" i="1">
              <a:highlight>
                <a:srgbClr val="FFFFFF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 advTm="2952">
        <p:fade/>
      </p:transition>
    </mc:Choice>
    <mc:Fallback xmlns="">
      <p:transition spd="slow" advTm="2952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350" y="2944450"/>
            <a:ext cx="1678574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825" y="855950"/>
            <a:ext cx="18621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525" y="855950"/>
            <a:ext cx="2004975" cy="199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882" y="2894450"/>
            <a:ext cx="1568044" cy="20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50" y="855950"/>
            <a:ext cx="1562100" cy="199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999" y="855950"/>
            <a:ext cx="1747850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/>
          <p:nvPr/>
        </p:nvSpPr>
        <p:spPr>
          <a:xfrm>
            <a:off x="6526950" y="2944450"/>
            <a:ext cx="2004900" cy="3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What we would look like when we are 100 years old!</a:t>
            </a:r>
            <a:endParaRPr sz="2000" b="1"/>
          </a:p>
        </p:txBody>
      </p:sp>
      <p:pic>
        <p:nvPicPr>
          <p:cNvPr id="165" name="Google Shape;165;p23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999076"/>
            <a:ext cx="1959369" cy="199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 txBox="1"/>
          <p:nvPr/>
        </p:nvSpPr>
        <p:spPr>
          <a:xfrm>
            <a:off x="662175" y="107800"/>
            <a:ext cx="80847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i="1">
                <a:latin typeface="Comic Sans MS"/>
                <a:ea typeface="Comic Sans MS"/>
                <a:cs typeface="Comic Sans MS"/>
                <a:sym typeface="Comic Sans MS"/>
              </a:rPr>
              <a:t>Ms. Watson’s class is</a:t>
            </a:r>
            <a:r>
              <a:rPr lang="en" sz="2600" b="1"/>
              <a:t> </a:t>
            </a:r>
            <a:r>
              <a:rPr lang="en" sz="3000" b="1">
                <a:solidFill>
                  <a:srgbClr val="CC0000"/>
                </a:solidFill>
              </a:rPr>
              <a:t>100</a:t>
            </a:r>
            <a:r>
              <a:rPr lang="en" sz="2600" b="1"/>
              <a:t> </a:t>
            </a:r>
            <a:r>
              <a:rPr lang="en" sz="2600" b="1" i="1">
                <a:latin typeface="Comic Sans MS"/>
                <a:ea typeface="Comic Sans MS"/>
                <a:cs typeface="Comic Sans MS"/>
                <a:sym typeface="Comic Sans MS"/>
              </a:rPr>
              <a:t>Days Smarter</a:t>
            </a:r>
            <a:endParaRPr sz="2600" b="1" i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 advTm="4260">
        <p:fade/>
      </p:transition>
    </mc:Choice>
    <mc:Fallback xmlns="">
      <p:transition spd="slow" advTm="426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650" y="207163"/>
            <a:ext cx="2604612" cy="20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75" y="71450"/>
            <a:ext cx="2153825" cy="23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775" y="2728925"/>
            <a:ext cx="2311225" cy="24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72200" y="235775"/>
            <a:ext cx="2904625" cy="456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 txBox="1"/>
          <p:nvPr/>
        </p:nvSpPr>
        <p:spPr>
          <a:xfrm>
            <a:off x="6086475" y="4729175"/>
            <a:ext cx="2904600" cy="10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highlight>
                  <a:srgbClr val="FFFFFF"/>
                </a:highlight>
              </a:rPr>
              <a:t>That is a sour apple.</a:t>
            </a:r>
            <a:endParaRPr sz="1800" b="1">
              <a:highlight>
                <a:srgbClr val="FFFFFF"/>
              </a:highlight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2520025" y="3958700"/>
            <a:ext cx="36522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highlight>
                  <a:srgbClr val="FFFFFF"/>
                </a:highlight>
              </a:rPr>
              <a:t>We tasted apples, which do you like best?</a:t>
            </a:r>
            <a:endParaRPr sz="2400" b="1">
              <a:highlight>
                <a:srgbClr val="FFFFFF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 advTm="4150">
        <p:fade/>
      </p:transition>
    </mc:Choice>
    <mc:Fallback xmlns="">
      <p:transition spd="slow" advTm="415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1292950" y="95975"/>
            <a:ext cx="2830800" cy="9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College</a:t>
            </a:r>
            <a:r>
              <a:rPr lang="en"/>
              <a:t>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is my future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</a:t>
            </a:r>
            <a:endParaRPr/>
          </a:p>
        </p:txBody>
      </p:sp>
      <p:pic>
        <p:nvPicPr>
          <p:cNvPr id="185" name="Google Shape;185;p25" descr="Image preview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700" y="1262375"/>
            <a:ext cx="3727300" cy="162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 descr="Image preview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00" y="3061950"/>
            <a:ext cx="2750225" cy="18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 descr="Image preview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8200" y="3061950"/>
            <a:ext cx="3727300" cy="181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 advTm="5022">
        <p:fade/>
      </p:transition>
    </mc:Choice>
    <mc:Fallback xmlns="">
      <p:transition spd="slow" advTm="5022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450" y="2885050"/>
            <a:ext cx="3505100" cy="20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800" y="174700"/>
            <a:ext cx="2178425" cy="24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6"/>
          <p:cNvSpPr txBox="1"/>
          <p:nvPr/>
        </p:nvSpPr>
        <p:spPr>
          <a:xfrm>
            <a:off x="4118550" y="3323150"/>
            <a:ext cx="4704600" cy="865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Getting special rewards for doing something extra special at school.</a:t>
            </a:r>
            <a:endParaRPr sz="1600" b="1"/>
          </a:p>
        </p:txBody>
      </p:sp>
      <p:pic>
        <p:nvPicPr>
          <p:cNvPr id="196" name="Google Shape;196;p26" descr="Image preview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638" y="174708"/>
            <a:ext cx="2178425" cy="2904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 advTm="3911">
        <p:fade/>
      </p:transition>
    </mc:Choice>
    <mc:Fallback xmlns="">
      <p:transition spd="slow" advTm="3911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025" y="152400"/>
            <a:ext cx="2037700" cy="23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2571750"/>
            <a:ext cx="4386275" cy="23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7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750" y="119075"/>
            <a:ext cx="3043226" cy="24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7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3375"/>
            <a:ext cx="3314701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7"/>
          <p:cNvSpPr txBox="1"/>
          <p:nvPr/>
        </p:nvSpPr>
        <p:spPr>
          <a:xfrm>
            <a:off x="-11" y="4605352"/>
            <a:ext cx="73380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 dirty="0">
                <a:highlight>
                  <a:srgbClr val="FFFFFF"/>
                </a:highlight>
              </a:rPr>
              <a:t>We learn to share and be thankful for friends.</a:t>
            </a:r>
            <a:endParaRPr sz="1900" b="1" i="1" dirty="0">
              <a:highlight>
                <a:srgbClr val="FFFFFF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 advTm="4226">
        <p:fade/>
      </p:transition>
    </mc:Choice>
    <mc:Fallback xmlns="">
      <p:transition spd="slow" advTm="4226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7650"/>
            <a:ext cx="4358126" cy="26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8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88" y="91900"/>
            <a:ext cx="2856151" cy="200245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8"/>
          <p:cNvSpPr txBox="1"/>
          <p:nvPr/>
        </p:nvSpPr>
        <p:spPr>
          <a:xfrm>
            <a:off x="2893943" y="4310438"/>
            <a:ext cx="7824000" cy="26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Celebrating the Holiday. </a:t>
            </a: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We learned to give.</a:t>
            </a:r>
            <a:endParaRPr sz="2400" b="1"/>
          </a:p>
        </p:txBody>
      </p:sp>
      <p:sp>
        <p:nvSpPr>
          <p:cNvPr id="215" name="Google Shape;215;p28"/>
          <p:cNvSpPr txBox="1"/>
          <p:nvPr/>
        </p:nvSpPr>
        <p:spPr>
          <a:xfrm>
            <a:off x="3810500" y="91900"/>
            <a:ext cx="30030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/>
              <a:t>Christmas Concert</a:t>
            </a:r>
            <a:endParaRPr sz="23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 advTm="2951">
        <p:fade/>
      </p:transition>
    </mc:Choice>
    <mc:Fallback xmlns="">
      <p:transition spd="slow" advTm="2951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1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9575" y="627575"/>
            <a:ext cx="5365200" cy="313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9"/>
          <p:cNvSpPr txBox="1"/>
          <p:nvPr/>
        </p:nvSpPr>
        <p:spPr>
          <a:xfrm>
            <a:off x="3027600" y="4525775"/>
            <a:ext cx="30888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Santa was here!!!</a:t>
            </a:r>
            <a:endParaRPr sz="22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 advTm="4372">
        <p:fade/>
      </p:transition>
    </mc:Choice>
    <mc:Fallback xmlns="">
      <p:transition spd="slow" advTm="4372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425" y="2880000"/>
            <a:ext cx="3033576" cy="246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4" y="2652900"/>
            <a:ext cx="1796100" cy="239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0"/>
          <p:cNvSpPr txBox="1"/>
          <p:nvPr/>
        </p:nvSpPr>
        <p:spPr>
          <a:xfrm>
            <a:off x="1974650" y="4494675"/>
            <a:ext cx="8665200" cy="22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Celebrating Dr Seuss</a:t>
            </a:r>
            <a:endParaRPr sz="2400" b="1"/>
          </a:p>
        </p:txBody>
      </p:sp>
      <p:pic>
        <p:nvPicPr>
          <p:cNvPr id="232" name="Google Shape;232;p30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5" y="176950"/>
            <a:ext cx="1623451" cy="2394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0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3575" y="176938"/>
            <a:ext cx="1947276" cy="269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 advTm="2978">
        <p:fade/>
      </p:transition>
    </mc:Choice>
    <mc:Fallback xmlns="">
      <p:transition spd="slow" advTm="2978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325" y="0"/>
            <a:ext cx="3554326" cy="21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2"/>
          <p:cNvSpPr txBox="1"/>
          <p:nvPr/>
        </p:nvSpPr>
        <p:spPr>
          <a:xfrm>
            <a:off x="1399700" y="4392500"/>
            <a:ext cx="7283100" cy="24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We fight against bullies, no bullies in K5.</a:t>
            </a:r>
            <a:endParaRPr sz="24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 advTm="4775">
        <p:fade/>
      </p:transition>
    </mc:Choice>
    <mc:Fallback xmlns="">
      <p:transition spd="slow" advTm="4775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203908" y="1237375"/>
            <a:ext cx="8520600" cy="2052600"/>
          </a:xfrm>
          <a:prstGeom prst="rect">
            <a:avLst/>
          </a:prstGeom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1C232"/>
                </a:solidFill>
              </a:rPr>
              <a:t>Welcome to our</a:t>
            </a:r>
            <a:endParaRPr b="1">
              <a:solidFill>
                <a:srgbClr val="F1C23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1C232"/>
                </a:solidFill>
              </a:rPr>
              <a:t>“Moving Up”</a:t>
            </a:r>
            <a:endParaRPr b="1">
              <a:solidFill>
                <a:srgbClr val="F1C23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1C232"/>
                </a:solidFill>
              </a:rPr>
              <a:t>Gallery</a:t>
            </a:r>
            <a:endParaRPr b="1">
              <a:solidFill>
                <a:srgbClr val="F1C23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 advTm="5534">
        <p:fade/>
      </p:transition>
    </mc:Choice>
    <mc:Fallback xmlns="">
      <p:transition spd="slow" advTm="55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 advTm="2625">
        <p:fade/>
      </p:transition>
    </mc:Choice>
    <mc:Fallback xmlns="">
      <p:transition spd="slow" advTm="2625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 txBox="1"/>
          <p:nvPr/>
        </p:nvSpPr>
        <p:spPr>
          <a:xfrm>
            <a:off x="3178625" y="1939950"/>
            <a:ext cx="54162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/>
              <a:t>         </a:t>
            </a:r>
            <a:r>
              <a:rPr lang="en" sz="1700" b="1" i="1"/>
              <a:t>  Turn and Talk</a:t>
            </a:r>
            <a:endParaRPr sz="1700" b="1" i="1"/>
          </a:p>
        </p:txBody>
      </p:sp>
      <p:sp>
        <p:nvSpPr>
          <p:cNvPr id="259" name="Google Shape;259;p34"/>
          <p:cNvSpPr txBox="1"/>
          <p:nvPr/>
        </p:nvSpPr>
        <p:spPr>
          <a:xfrm>
            <a:off x="1060925" y="4073850"/>
            <a:ext cx="7533900" cy="13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Think together with a friend, you’ll have </a:t>
            </a:r>
            <a:endParaRPr sz="1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an answer in the end.</a:t>
            </a:r>
            <a:endParaRPr sz="1600" b="1"/>
          </a:p>
        </p:txBody>
      </p:sp>
      <p:pic>
        <p:nvPicPr>
          <p:cNvPr id="260" name="Google Shape;260;p34" descr="Image preview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50" y="684900"/>
            <a:ext cx="2821875" cy="338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4" descr="Image preview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750" y="681475"/>
            <a:ext cx="2654075" cy="338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 advTm="4741">
        <p:fade/>
      </p:transition>
    </mc:Choice>
    <mc:Fallback xmlns="">
      <p:transition spd="slow" advTm="4741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4148" b="-36948"/>
          <a:stretch/>
        </p:blipFill>
        <p:spPr>
          <a:xfrm>
            <a:off x="221900" y="2360175"/>
            <a:ext cx="3953075" cy="32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8950" y="2571750"/>
            <a:ext cx="2644901" cy="187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5"/>
          <p:cNvSpPr txBox="1"/>
          <p:nvPr/>
        </p:nvSpPr>
        <p:spPr>
          <a:xfrm>
            <a:off x="5641875" y="4193700"/>
            <a:ext cx="33945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/>
              <a:t>Friends read and share together.</a:t>
            </a:r>
            <a:endParaRPr sz="2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 advTm="4248">
        <p:fade/>
      </p:transition>
    </mc:Choice>
    <mc:Fallback xmlns="">
      <p:transition spd="slow" advTm="4248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957" y="433622"/>
            <a:ext cx="1902085" cy="2292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436" y="211321"/>
            <a:ext cx="2531037" cy="278932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6"/>
          <p:cNvSpPr txBox="1"/>
          <p:nvPr/>
        </p:nvSpPr>
        <p:spPr>
          <a:xfrm>
            <a:off x="1769849" y="3521245"/>
            <a:ext cx="56043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/>
              <a:t>Special guests came to read to us.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/>
              <a:t>Thank You!</a:t>
            </a:r>
            <a:endParaRPr sz="1900" b="1" dirty="0"/>
          </a:p>
        </p:txBody>
      </p:sp>
      <p:pic>
        <p:nvPicPr>
          <p:cNvPr id="3" name="Picture 2" descr="A group of stuffed animals&#10;&#10;Description automatically generated">
            <a:extLst>
              <a:ext uri="{FF2B5EF4-FFF2-40B4-BE49-F238E27FC236}">
                <a16:creationId xmlns:a16="http://schemas.microsoft.com/office/drawing/2014/main" id="{2A562B3C-1D2A-4D7B-8BAC-E81C0F6F73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64201" y="347572"/>
            <a:ext cx="2851394" cy="24547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 advTm="4340">
        <p:fade/>
      </p:transition>
    </mc:Choice>
    <mc:Fallback xmlns="">
      <p:transition spd="slow" advTm="434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485"/>
          <a:stretch/>
        </p:blipFill>
        <p:spPr>
          <a:xfrm>
            <a:off x="5810625" y="653350"/>
            <a:ext cx="3097774" cy="3637374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/>
        </p:nvSpPr>
        <p:spPr>
          <a:xfrm>
            <a:off x="1863900" y="230350"/>
            <a:ext cx="5416200" cy="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OUR ADMINISTRATORS</a:t>
            </a:r>
            <a:endParaRPr sz="1800" b="1" i="1"/>
          </a:p>
        </p:txBody>
      </p:sp>
      <p:pic>
        <p:nvPicPr>
          <p:cNvPr id="285" name="Google Shape;285;p3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099" y="653349"/>
            <a:ext cx="2839277" cy="3577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7"/>
          <p:cNvSpPr txBox="1"/>
          <p:nvPr/>
        </p:nvSpPr>
        <p:spPr>
          <a:xfrm>
            <a:off x="5886350" y="4230350"/>
            <a:ext cx="60369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Mrs. C. Heid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Assisted Principal</a:t>
            </a:r>
            <a:endParaRPr b="1" dirty="0"/>
          </a:p>
        </p:txBody>
      </p:sp>
      <p:sp>
        <p:nvSpPr>
          <p:cNvPr id="287" name="Google Shape;287;p37"/>
          <p:cNvSpPr txBox="1"/>
          <p:nvPr/>
        </p:nvSpPr>
        <p:spPr>
          <a:xfrm>
            <a:off x="875474" y="4230350"/>
            <a:ext cx="1920300" cy="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Dr. Valencia Brown-Wyatt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Principal</a:t>
            </a:r>
            <a:endParaRPr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 advTm="3112">
        <p:fade/>
      </p:transition>
    </mc:Choice>
    <mc:Fallback xmlns="">
      <p:transition spd="slow" advTm="3112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8"/>
          <p:cNvSpPr txBox="1"/>
          <p:nvPr/>
        </p:nvSpPr>
        <p:spPr>
          <a:xfrm>
            <a:off x="224425" y="0"/>
            <a:ext cx="4270200" cy="4737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18287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The rooms were all empty</a:t>
            </a:r>
            <a:endParaRPr sz="1550" b="1"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The toys were all put away.</a:t>
            </a:r>
            <a:endParaRPr sz="1550" b="1"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This was not how I expected </a:t>
            </a:r>
            <a:endParaRPr sz="1550" b="1"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your “Moving Up Day”.</a:t>
            </a:r>
            <a:endParaRPr sz="1550" b="1"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 b="1"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You are a very special person</a:t>
            </a:r>
            <a:endParaRPr sz="1550" b="1"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And I want you to know.</a:t>
            </a:r>
            <a:endParaRPr sz="1550" b="1"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How I loved to be your School Aide,</a:t>
            </a:r>
            <a:endParaRPr sz="1550" b="1"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How fast the weeks did go! </a:t>
            </a:r>
            <a:endParaRPr sz="1550" b="1"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 b="1"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In our short time </a:t>
            </a:r>
            <a:endParaRPr sz="1550" b="1"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We laughed, learned and played.</a:t>
            </a:r>
            <a:endParaRPr sz="1550" b="1"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But you are growing up now.</a:t>
            </a:r>
            <a:endParaRPr sz="1550" b="1"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You are going to First Grade!</a:t>
            </a:r>
            <a:endParaRPr sz="1550" b="1"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 b="1"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Please come back to visit me</a:t>
            </a:r>
            <a:endParaRPr sz="1550" b="1"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As through the grades you grow,</a:t>
            </a:r>
            <a:endParaRPr sz="1550" b="1"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 b="1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Ms. Z</a:t>
            </a:r>
            <a:r>
              <a:rPr lang="en" sz="1550" b="1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will be here to help you with</a:t>
            </a:r>
            <a:endParaRPr sz="1550" b="1"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Everything you must to know.</a:t>
            </a:r>
            <a:endParaRPr sz="1550" b="1"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93" name="Google Shape;293;p3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475" y="152400"/>
            <a:ext cx="345357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 advTm="18998">
        <p:fade/>
      </p:transition>
    </mc:Choice>
    <mc:Fallback xmlns="">
      <p:transition spd="slow" advTm="18998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9"/>
          <p:cNvSpPr txBox="1"/>
          <p:nvPr/>
        </p:nvSpPr>
        <p:spPr>
          <a:xfrm>
            <a:off x="3695425" y="216275"/>
            <a:ext cx="5209200" cy="46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rgbClr val="FFFFFF"/>
                </a:highlight>
              </a:rPr>
              <a:t>T</a:t>
            </a:r>
            <a:r>
              <a:rPr lang="en" sz="1300" b="1" dirty="0">
                <a:highlight>
                  <a:srgbClr val="FFFFFF"/>
                </a:highlight>
              </a:rPr>
              <a:t>O MY K-5 CLASS</a:t>
            </a:r>
            <a:endParaRPr sz="1300" b="1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highlight>
                  <a:srgbClr val="FFFFFF"/>
                </a:highlight>
              </a:rPr>
              <a:t>The last day of school...the closing of one door and the opening of another. You are now first graders!</a:t>
            </a:r>
            <a:endParaRPr sz="1300" b="1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highlight>
                  <a:srgbClr val="FFFFFF"/>
                </a:highlight>
              </a:rPr>
              <a:t>To my students: I want to thank each child for all the warmth, the memories,and the learning that we have shared this school year. I want to say THANK YOU! For when I teach</a:t>
            </a:r>
            <a:endParaRPr sz="1300" b="1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highlight>
                  <a:srgbClr val="FFFFFF"/>
                </a:highlight>
              </a:rPr>
              <a:t>I also learn. This past year, we have faced many challenges, </a:t>
            </a:r>
            <a:endParaRPr sz="1300" b="1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highlight>
                  <a:srgbClr val="FFFFFF"/>
                </a:highlight>
              </a:rPr>
              <a:t>and have grown through them together. A little bit of each of </a:t>
            </a:r>
            <a:endParaRPr sz="1300" b="1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highlight>
                  <a:srgbClr val="FFFFFF"/>
                </a:highlight>
              </a:rPr>
              <a:t>you will always be with me. Stop by and say hello, when you </a:t>
            </a:r>
            <a:endParaRPr sz="1300" b="1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highlight>
                  <a:srgbClr val="FFFFFF"/>
                </a:highlight>
              </a:rPr>
              <a:t>are on your way to first grade. I would love to know how you </a:t>
            </a:r>
            <a:endParaRPr sz="1300" b="1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highlight>
                  <a:srgbClr val="FFFFFF"/>
                </a:highlight>
              </a:rPr>
              <a:t>are doing.  Always strive to be the BEST that you</a:t>
            </a:r>
            <a:endParaRPr sz="1300" b="1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highlight>
                  <a:srgbClr val="FFFFFF"/>
                </a:highlight>
              </a:rPr>
              <a:t>can be!</a:t>
            </a:r>
            <a:endParaRPr sz="1300" b="1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highlight>
                  <a:srgbClr val="FFFFFF"/>
                </a:highlight>
              </a:rPr>
              <a:t>To my parents: the last four months was a bit rough, but I thank </a:t>
            </a:r>
            <a:endParaRPr sz="1300" b="1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highlight>
                  <a:srgbClr val="FFFFFF"/>
                </a:highlight>
              </a:rPr>
              <a:t>you for hanging in there with me. I could not have done it</a:t>
            </a:r>
            <a:endParaRPr sz="1300" b="1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highlight>
                  <a:srgbClr val="FFFFFF"/>
                </a:highlight>
              </a:rPr>
              <a:t>without you. I thank you for allowing me to be your child’s</a:t>
            </a:r>
            <a:endParaRPr sz="1300" b="1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highlight>
                  <a:srgbClr val="FFFFFF"/>
                </a:highlight>
              </a:rPr>
              <a:t>teacher. I hope this year was as rewarding to you as it was to</a:t>
            </a:r>
            <a:endParaRPr sz="1300" b="1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highlight>
                  <a:srgbClr val="FFFFFF"/>
                </a:highlight>
              </a:rPr>
              <a:t> for me. I will love your child always</a:t>
            </a:r>
            <a:endParaRPr sz="1300" b="1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highlight>
                  <a:srgbClr val="FFFFFF"/>
                </a:highlight>
              </a:rPr>
              <a:t>Ms. L. Watson</a:t>
            </a:r>
            <a:endParaRPr sz="1300" b="1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highlight>
                <a:srgbClr val="FFFFFF"/>
              </a:highlight>
            </a:endParaRPr>
          </a:p>
        </p:txBody>
      </p:sp>
      <p:sp>
        <p:nvSpPr>
          <p:cNvPr id="301" name="Google Shape;301;p39"/>
          <p:cNvSpPr txBox="1"/>
          <p:nvPr/>
        </p:nvSpPr>
        <p:spPr>
          <a:xfrm>
            <a:off x="10230575" y="639400"/>
            <a:ext cx="54162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A picture containing photo, man, room, young&#10;&#10;Description automatically generated">
            <a:extLst>
              <a:ext uri="{FF2B5EF4-FFF2-40B4-BE49-F238E27FC236}">
                <a16:creationId xmlns:a16="http://schemas.microsoft.com/office/drawing/2014/main" id="{D05C86B7-835D-4420-B72A-7CDD3617A5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4" y="141162"/>
            <a:ext cx="3645881" cy="4861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 advTm="26330">
        <p:fade/>
      </p:transition>
    </mc:Choice>
    <mc:Fallback xmlns="">
      <p:transition spd="slow" advTm="2633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 advTm="5203">
        <p:fade/>
      </p:transition>
    </mc:Choice>
    <mc:Fallback xmlns="">
      <p:transition spd="slow" advTm="520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900" y="398512"/>
            <a:ext cx="6229952" cy="434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 advTm="5931">
        <p:fade/>
      </p:transition>
    </mc:Choice>
    <mc:Fallback xmlns="">
      <p:transition spd="slow" advTm="59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1324375" y="0"/>
            <a:ext cx="6082800" cy="4127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i="1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</a:t>
            </a:r>
            <a:r>
              <a:rPr lang="en" sz="2000" b="1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1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for Kindergarten---hip, hip, hooray.</a:t>
            </a:r>
            <a:endParaRPr sz="16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" sz="18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1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for imagination we use everyday.</a:t>
            </a:r>
            <a:endParaRPr sz="16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i="1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 </a:t>
            </a:r>
            <a:r>
              <a:rPr lang="en" sz="1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for numbers--we know one, two, three.</a:t>
            </a:r>
            <a:endParaRPr sz="16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i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</a:t>
            </a:r>
            <a:r>
              <a:rPr lang="en" sz="2000" b="1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1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for drawing, the best you can see!</a:t>
            </a:r>
            <a:endParaRPr sz="16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i="1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n" sz="1800" b="1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1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for exercise to keep our bodies strong.</a:t>
            </a:r>
            <a:endParaRPr sz="16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i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lang="en" sz="1800" b="1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</a:t>
            </a:r>
            <a:r>
              <a:rPr lang="en" sz="1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 for reading books all day long.</a:t>
            </a:r>
            <a:endParaRPr sz="16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i="1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lang="en" sz="2200" b="1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1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for good friends. We made more each day.</a:t>
            </a:r>
            <a:endParaRPr sz="16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i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lang="en" sz="1800" b="1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1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for the alphabet we know how to say.</a:t>
            </a:r>
            <a:endParaRPr sz="16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i="1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lang="en" sz="2200" b="1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1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for remembering everything we learned.</a:t>
            </a:r>
            <a:endParaRPr sz="16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i="1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</a:t>
            </a:r>
            <a:r>
              <a:rPr lang="en" sz="1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for treats every Friday we earned.</a:t>
            </a:r>
            <a:endParaRPr sz="16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n" sz="2200" b="1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1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for excitement. This year we've had some.</a:t>
            </a:r>
            <a:endParaRPr sz="16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lang="en" sz="1600" b="1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1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for next year. First grade here we come.</a:t>
            </a:r>
            <a:endParaRPr sz="19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 advTm="25848">
        <p:fade/>
      </p:transition>
    </mc:Choice>
    <mc:Fallback xmlns="">
      <p:transition spd="slow" advTm="258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1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1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1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1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100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100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100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100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9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100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100"/>
                                        <p:tgtEl>
                                          <p:spTgt spid="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1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100"/>
                                        <p:tgtEl>
                                          <p:spTgt spid="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75" y="240325"/>
            <a:ext cx="1865476" cy="219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0450" y="398175"/>
            <a:ext cx="1865476" cy="2288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125" y="2571750"/>
            <a:ext cx="1821373" cy="215164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439963" y="2404500"/>
            <a:ext cx="12333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highlight>
                  <a:srgbClr val="FFFFFF"/>
                </a:highlight>
              </a:rPr>
              <a:t>Kylie</a:t>
            </a:r>
            <a:endParaRPr sz="1800" b="1" i="1">
              <a:highlight>
                <a:srgbClr val="FFFFFF"/>
              </a:highlight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1989350" y="4632050"/>
            <a:ext cx="25431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highlight>
                  <a:srgbClr val="FFFFFF"/>
                </a:highlight>
              </a:rPr>
              <a:t>Sherine</a:t>
            </a:r>
            <a:endParaRPr sz="1800" b="1" i="1">
              <a:highlight>
                <a:srgbClr val="FFFFFF"/>
              </a:highlight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4572000" y="4665800"/>
            <a:ext cx="57267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highlight>
                  <a:srgbClr val="FFFFFF"/>
                </a:highlight>
              </a:rPr>
              <a:t>Ajanah</a:t>
            </a:r>
            <a:endParaRPr sz="1800" b="1" i="1">
              <a:highlight>
                <a:srgbClr val="FFFFFF"/>
              </a:highlight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7644225" y="2571750"/>
            <a:ext cx="14262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highlight>
                  <a:srgbClr val="FFFFFF"/>
                </a:highlight>
              </a:rPr>
              <a:t>Rache</a:t>
            </a:r>
            <a:r>
              <a:rPr lang="en" sz="1800">
                <a:highlight>
                  <a:srgbClr val="FFFFFF"/>
                </a:highlight>
              </a:rPr>
              <a:t>l </a:t>
            </a:r>
            <a:endParaRPr sz="1800">
              <a:highlight>
                <a:srgbClr val="FFFFFF"/>
              </a:highlight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1789150" y="942025"/>
            <a:ext cx="44100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We learned to write sentences.</a:t>
            </a:r>
            <a:endParaRPr sz="1900" b="1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675" y="2561875"/>
            <a:ext cx="2015850" cy="2171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 advTm="4982">
        <p:fade/>
      </p:transition>
    </mc:Choice>
    <mc:Fallback xmlns="">
      <p:transition spd="slow" advTm="4982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75" y="86050"/>
            <a:ext cx="1781775" cy="2208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550" y="86050"/>
            <a:ext cx="1966049" cy="2208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300" y="2675675"/>
            <a:ext cx="1865476" cy="210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925" y="2695150"/>
            <a:ext cx="1865476" cy="20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1946138" y="897200"/>
            <a:ext cx="5057400" cy="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2"/>
                </a:solidFill>
                <a:highlight>
                  <a:srgbClr val="FFFFFF"/>
                </a:highlight>
              </a:rPr>
              <a:t>We learned to draw and color, by mixing colors.</a:t>
            </a:r>
            <a:endParaRPr sz="2000" b="1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                                     </a:t>
            </a:r>
            <a:endParaRPr b="1"/>
          </a:p>
        </p:txBody>
      </p:sp>
      <p:sp>
        <p:nvSpPr>
          <p:cNvPr id="100" name="Google Shape;100;p18"/>
          <p:cNvSpPr txBox="1"/>
          <p:nvPr/>
        </p:nvSpPr>
        <p:spPr>
          <a:xfrm>
            <a:off x="571050" y="2197400"/>
            <a:ext cx="9234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highlight>
                  <a:srgbClr val="FFFFFF"/>
                </a:highlight>
              </a:rPr>
              <a:t>Noor</a:t>
            </a:r>
            <a:endParaRPr sz="1800" b="1" i="1">
              <a:highlight>
                <a:srgbClr val="FFFFFF"/>
              </a:highlight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2105600" y="4655925"/>
            <a:ext cx="13440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highlight>
                  <a:srgbClr val="FFFFFF"/>
                </a:highlight>
              </a:rPr>
              <a:t>Diana</a:t>
            </a:r>
            <a:endParaRPr sz="1800" b="1" i="1">
              <a:highlight>
                <a:srgbClr val="FFFFFF"/>
              </a:highlight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7516375" y="2197400"/>
            <a:ext cx="10458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highlight>
                  <a:srgbClr val="FFFFFF"/>
                </a:highlight>
              </a:rPr>
              <a:t>Sophie</a:t>
            </a:r>
            <a:endParaRPr sz="1800" b="1" i="1">
              <a:highlight>
                <a:srgbClr val="FFFFFF"/>
              </a:highlight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6291513" y="4693575"/>
            <a:ext cx="11487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highlight>
                  <a:srgbClr val="FFFFFF"/>
                </a:highlight>
              </a:rPr>
              <a:t>Hailey</a:t>
            </a:r>
            <a:endParaRPr sz="1800" b="1" i="1">
              <a:highlight>
                <a:srgbClr val="FFFFFF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 advTm="5339">
        <p:fade/>
      </p:transition>
    </mc:Choice>
    <mc:Fallback xmlns="">
      <p:transition spd="slow" advTm="5339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700" y="2785800"/>
            <a:ext cx="1939826" cy="204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75" y="187755"/>
            <a:ext cx="1939826" cy="2112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425" y="2682247"/>
            <a:ext cx="1939826" cy="204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325" y="229175"/>
            <a:ext cx="1939826" cy="207112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/>
        </p:nvSpPr>
        <p:spPr>
          <a:xfrm>
            <a:off x="862463" y="2243000"/>
            <a:ext cx="1352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highlight>
                  <a:srgbClr val="FFFFFF"/>
                </a:highlight>
              </a:rPr>
              <a:t>Emma</a:t>
            </a:r>
            <a:endParaRPr sz="1800" b="1" i="1">
              <a:highlight>
                <a:srgbClr val="FFFFFF"/>
              </a:highlight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1644125" y="4619225"/>
            <a:ext cx="2186700" cy="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highlight>
                  <a:srgbClr val="FFFFFF"/>
                </a:highlight>
              </a:rPr>
              <a:t>Daniella</a:t>
            </a:r>
            <a:endParaRPr sz="1700" b="1" i="1">
              <a:highlight>
                <a:srgbClr val="FFFFFF"/>
              </a:highlight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5784050" y="4684600"/>
            <a:ext cx="52200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highlight>
                  <a:srgbClr val="FFFFFF"/>
                </a:highlight>
              </a:rPr>
              <a:t>Ronaldo</a:t>
            </a:r>
            <a:endParaRPr sz="1700" b="1" i="1">
              <a:highlight>
                <a:srgbClr val="FFFFFF"/>
              </a:highlight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6606263" y="2185700"/>
            <a:ext cx="19980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highlight>
                  <a:srgbClr val="FFFFFF"/>
                </a:highlight>
              </a:rPr>
              <a:t>Jesus</a:t>
            </a:r>
            <a:endParaRPr sz="1800" b="1" i="1">
              <a:highlight>
                <a:srgbClr val="FFFFFF"/>
              </a:highlight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2685300" y="1678675"/>
            <a:ext cx="3773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highlight>
                  <a:srgbClr val="FFFFFF"/>
                </a:highlight>
              </a:rPr>
              <a:t>We learned to read.</a:t>
            </a:r>
            <a:endParaRPr sz="2100" b="1">
              <a:highlight>
                <a:srgbClr val="FFFFFF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 advTm="4967">
        <p:fade/>
      </p:transition>
    </mc:Choice>
    <mc:Fallback xmlns="">
      <p:transition spd="slow" advTm="4967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75" y="171850"/>
            <a:ext cx="1733875" cy="207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538" y="171850"/>
            <a:ext cx="1733875" cy="200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575" y="171850"/>
            <a:ext cx="1858226" cy="200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875" y="3181202"/>
            <a:ext cx="1592198" cy="1694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700" y="3076200"/>
            <a:ext cx="1592099" cy="182982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/>
        </p:nvSpPr>
        <p:spPr>
          <a:xfrm>
            <a:off x="660200" y="2146200"/>
            <a:ext cx="4617600" cy="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highlight>
                  <a:srgbClr val="FFFFFF"/>
                </a:highlight>
              </a:rPr>
              <a:t>Liam</a:t>
            </a:r>
            <a:endParaRPr sz="1800" b="1" i="1">
              <a:highlight>
                <a:srgbClr val="FFFFFF"/>
              </a:highlight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2125625" y="4744450"/>
            <a:ext cx="8826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highlight>
                  <a:srgbClr val="FFFFFF"/>
                </a:highlight>
              </a:rPr>
              <a:t>David</a:t>
            </a:r>
            <a:endParaRPr sz="1800" b="1" i="1">
              <a:highlight>
                <a:srgbClr val="FFFFFF"/>
              </a:highlight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3836375" y="2105700"/>
            <a:ext cx="13389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highlight>
                  <a:srgbClr val="FFFFFF"/>
                </a:highlight>
              </a:rPr>
              <a:t>Alexander</a:t>
            </a:r>
            <a:endParaRPr sz="1800" b="1" i="1">
              <a:highlight>
                <a:srgbClr val="FFFFFF"/>
              </a:highlight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7916025" y="2105700"/>
            <a:ext cx="46944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highlight>
                  <a:srgbClr val="FFFFFF"/>
                </a:highlight>
              </a:rPr>
              <a:t>Alan</a:t>
            </a:r>
            <a:endParaRPr sz="1800" b="1" i="1">
              <a:highlight>
                <a:srgbClr val="FFFFFF"/>
              </a:highlight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6150375" y="4744450"/>
            <a:ext cx="15921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highlight>
                  <a:srgbClr val="FFFFFF"/>
                </a:highlight>
              </a:rPr>
              <a:t>Sebastian</a:t>
            </a:r>
            <a:endParaRPr sz="1800" b="1" i="1">
              <a:highlight>
                <a:srgbClr val="FFFFFF"/>
              </a:highlight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1278175" y="2679550"/>
            <a:ext cx="7006800" cy="8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highlight>
                  <a:srgbClr val="FFFFFF"/>
                </a:highlight>
              </a:rPr>
              <a:t>We learn to build using blocks, and our vocabulary.</a:t>
            </a:r>
            <a:endParaRPr sz="2000" b="1" dirty="0">
              <a:highlight>
                <a:srgbClr val="FFFFFF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 advTm="5251">
        <p:fade/>
      </p:transition>
    </mc:Choice>
    <mc:Fallback xmlns="">
      <p:transition spd="slow" advTm="5251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58" y="1406250"/>
            <a:ext cx="2007942" cy="2243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300" y="1411500"/>
            <a:ext cx="2058044" cy="223860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/>
        </p:nvSpPr>
        <p:spPr>
          <a:xfrm>
            <a:off x="405297" y="3592489"/>
            <a:ext cx="8619900" cy="9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 dirty="0"/>
              <a:t>        Marie                              	Alberto                		           Werner </a:t>
            </a:r>
            <a:endParaRPr sz="1800" b="1" i="1" dirty="0"/>
          </a:p>
        </p:txBody>
      </p:sp>
      <p:sp>
        <p:nvSpPr>
          <p:cNvPr id="142" name="Google Shape;142;p21"/>
          <p:cNvSpPr txBox="1"/>
          <p:nvPr/>
        </p:nvSpPr>
        <p:spPr>
          <a:xfrm>
            <a:off x="2728200" y="1324350"/>
            <a:ext cx="3693600" cy="241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1"/>
          <p:cNvSpPr txBox="1"/>
          <p:nvPr/>
        </p:nvSpPr>
        <p:spPr>
          <a:xfrm>
            <a:off x="1493775" y="4498775"/>
            <a:ext cx="5898300" cy="8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We learned to add and subtract</a:t>
            </a:r>
            <a:endParaRPr sz="2000" b="1" i="1"/>
          </a:p>
        </p:txBody>
      </p:sp>
      <p:pic>
        <p:nvPicPr>
          <p:cNvPr id="144" name="Google Shape;144;p21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7713" y="1411488"/>
            <a:ext cx="2294577" cy="2238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 advTm="5255">
        <p:fade/>
      </p:transition>
    </mc:Choice>
    <mc:Fallback xmlns="">
      <p:transition spd="slow" advTm="5255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673</Words>
  <Application>Microsoft Office PowerPoint</Application>
  <PresentationFormat>On-screen Show (16:9)</PresentationFormat>
  <Paragraphs>111</Paragraphs>
  <Slides>27</Slides>
  <Notes>27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Comic Sans MS</vt:lpstr>
      <vt:lpstr>Simple Light</vt:lpstr>
      <vt:lpstr>  KINDERGARTEN</vt:lpstr>
      <vt:lpstr>Welcome to our “Moving Up”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College  is my future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KINDERGARTEN</dc:title>
  <dc:creator>niyrette Zayas</dc:creator>
  <cp:lastModifiedBy>Lori Watson</cp:lastModifiedBy>
  <cp:revision>6</cp:revision>
  <dcterms:modified xsi:type="dcterms:W3CDTF">2020-06-05T13:59:43Z</dcterms:modified>
</cp:coreProperties>
</file>